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58" r:id="rId3"/>
    <p:sldId id="266" r:id="rId4"/>
    <p:sldId id="268" r:id="rId5"/>
    <p:sldId id="257" r:id="rId6"/>
    <p:sldId id="259" r:id="rId7"/>
    <p:sldId id="267" r:id="rId8"/>
    <p:sldId id="269" r:id="rId9"/>
    <p:sldId id="270" r:id="rId10"/>
    <p:sldId id="271" r:id="rId11"/>
    <p:sldId id="260" r:id="rId12"/>
    <p:sldId id="275" r:id="rId13"/>
    <p:sldId id="276" r:id="rId14"/>
    <p:sldId id="277" r:id="rId15"/>
    <p:sldId id="300" r:id="rId16"/>
    <p:sldId id="261" r:id="rId17"/>
    <p:sldId id="278" r:id="rId18"/>
    <p:sldId id="279" r:id="rId19"/>
    <p:sldId id="262" r:id="rId20"/>
    <p:sldId id="280" r:id="rId21"/>
    <p:sldId id="281" r:id="rId22"/>
    <p:sldId id="282" r:id="rId23"/>
    <p:sldId id="283" r:id="rId24"/>
    <p:sldId id="284" r:id="rId25"/>
    <p:sldId id="286" r:id="rId26"/>
    <p:sldId id="285" r:id="rId27"/>
    <p:sldId id="287" r:id="rId28"/>
    <p:sldId id="288" r:id="rId29"/>
    <p:sldId id="290" r:id="rId30"/>
    <p:sldId id="291" r:id="rId31"/>
    <p:sldId id="292" r:id="rId32"/>
    <p:sldId id="293" r:id="rId33"/>
    <p:sldId id="294" r:id="rId34"/>
    <p:sldId id="295" r:id="rId35"/>
    <p:sldId id="299" r:id="rId36"/>
    <p:sldId id="296" r:id="rId37"/>
    <p:sldId id="297" r:id="rId38"/>
    <p:sldId id="298" r:id="rId39"/>
    <p:sldId id="302" r:id="rId40"/>
    <p:sldId id="303" r:id="rId41"/>
    <p:sldId id="307" r:id="rId42"/>
    <p:sldId id="304" r:id="rId43"/>
    <p:sldId id="305" r:id="rId44"/>
    <p:sldId id="306" r:id="rId45"/>
    <p:sldId id="308" r:id="rId46"/>
    <p:sldId id="309" r:id="rId47"/>
    <p:sldId id="310" r:id="rId48"/>
    <p:sldId id="311" r:id="rId49"/>
    <p:sldId id="313" r:id="rId50"/>
    <p:sldId id="312" r:id="rId51"/>
    <p:sldId id="314" r:id="rId52"/>
    <p:sldId id="315" r:id="rId53"/>
    <p:sldId id="316" r:id="rId54"/>
    <p:sldId id="317" r:id="rId55"/>
    <p:sldId id="318" r:id="rId56"/>
    <p:sldId id="319" r:id="rId57"/>
    <p:sldId id="320" r:id="rId58"/>
    <p:sldId id="321" r:id="rId59"/>
    <p:sldId id="322" r:id="rId60"/>
    <p:sldId id="323" r:id="rId61"/>
    <p:sldId id="324" r:id="rId62"/>
    <p:sldId id="326" r:id="rId63"/>
    <p:sldId id="325" r:id="rId64"/>
    <p:sldId id="327" r:id="rId65"/>
    <p:sldId id="328" r:id="rId66"/>
    <p:sldId id="329" r:id="rId67"/>
    <p:sldId id="356"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4" r:id="rId91"/>
    <p:sldId id="35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628EA9"/>
    <a:srgbClr val="707070"/>
    <a:srgbClr val="FCA426"/>
    <a:srgbClr val="BAA783"/>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4" autoAdjust="0"/>
    <p:restoredTop sz="94660"/>
  </p:normalViewPr>
  <p:slideViewPr>
    <p:cSldViewPr snapToGrid="0">
      <p:cViewPr varScale="1">
        <p:scale>
          <a:sx n="68" d="100"/>
          <a:sy n="68" d="100"/>
        </p:scale>
        <p:origin x="62"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dataquest.io/blog/why-sql-is-the-most-important-language-to-lear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7.sv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38.emf"/></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43.gif"/></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4.gif"/><Relationship Id="rId4" Type="http://schemas.openxmlformats.org/officeDocument/2006/relationships/hyperlink" Target="https://github.com/gadenbuie/tidyexplain#mutating-joins"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SQL for Excel Users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course</a:t>
            </a:r>
          </a:p>
        </p:txBody>
      </p:sp>
      <p:sp>
        <p:nvSpPr>
          <p:cNvPr id="3" name="TextBox 2"/>
          <p:cNvSpPr txBox="1"/>
          <p:nvPr/>
        </p:nvSpPr>
        <p:spPr>
          <a:xfrm>
            <a:off x="347240" y="2127965"/>
            <a:ext cx="9595413"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The basics of relational databases and SQL’s role</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The foundational commands used for reading form one or more tables in a database</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Schemas, primary keys and foreign keys: what makes relational databases “relational.”</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Augment your Excel skills</a:t>
            </a:r>
          </a:p>
        </p:txBody>
      </p:sp>
      <p:sp>
        <p:nvSpPr>
          <p:cNvPr id="3" name="TextBox 2"/>
          <p:cNvSpPr txBox="1"/>
          <p:nvPr/>
        </p:nvSpPr>
        <p:spPr>
          <a:xfrm>
            <a:off x="347240" y="2127965"/>
            <a:ext cx="9595413" cy="204530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 SQL to query a database to extract useful information</a:t>
            </a:r>
          </a:p>
          <a:p>
            <a:pPr marL="457200" marR="190500" lvl="0" indent="-381000">
              <a:lnSpc>
                <a:spcPct val="115000"/>
              </a:lnSpc>
              <a:buClr>
                <a:srgbClr val="CF3338"/>
              </a:buClr>
              <a:buSzPts val="2400"/>
              <a:buChar char="•"/>
            </a:pPr>
            <a:r>
              <a:rPr lang="en-US" sz="2800" dirty="0">
                <a:solidFill>
                  <a:srgbClr val="505050"/>
                </a:solidFill>
              </a:rPr>
              <a:t>Explore basic commands and functions of SQL</a:t>
            </a:r>
          </a:p>
          <a:p>
            <a:pPr marL="457200" marR="190500" lvl="0" indent="-381000">
              <a:lnSpc>
                <a:spcPct val="115000"/>
              </a:lnSpc>
              <a:buClr>
                <a:srgbClr val="CF3338"/>
              </a:buClr>
              <a:buSzPts val="2400"/>
              <a:buChar char="•"/>
            </a:pPr>
            <a:r>
              <a:rPr lang="en-US" sz="2800" dirty="0">
                <a:solidFill>
                  <a:srgbClr val="505050"/>
                </a:solidFill>
              </a:rPr>
              <a:t>Extract data and work with queries to pull the data you need for your analysis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740586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I’m guessing you want work</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2" descr="Chart of number of data jobs mentioning each skill">
            <a:extLst>
              <a:ext uri="{FF2B5EF4-FFF2-40B4-BE49-F238E27FC236}">
                <a16:creationId xmlns:a16="http://schemas.microsoft.com/office/drawing/2014/main" id="{A3D80E7C-3282-41A9-91DB-F202ED980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112" y="1310192"/>
            <a:ext cx="6569775" cy="4237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F22D05-8667-488C-B429-1A3067C94ABB}"/>
              </a:ext>
            </a:extLst>
          </p:cNvPr>
          <p:cNvSpPr txBox="1"/>
          <p:nvPr/>
        </p:nvSpPr>
        <p:spPr>
          <a:xfrm>
            <a:off x="76631" y="6202837"/>
            <a:ext cx="9304256" cy="923330"/>
          </a:xfrm>
          <a:prstGeom prst="rect">
            <a:avLst/>
          </a:prstGeom>
          <a:noFill/>
        </p:spPr>
        <p:txBody>
          <a:bodyPr wrap="square" rtlCol="0">
            <a:spAutoFit/>
          </a:bodyPr>
          <a:lstStyle/>
          <a:p>
            <a:r>
              <a:rPr lang="en-US" dirty="0">
                <a:latin typeface="Pragmatica" panose="020B0403040502020204"/>
                <a:hlinkClick r:id="rId4"/>
              </a:rPr>
              <a:t>https://www.dataquest.io/blog/why-sql-is-the-most-important-language-to-learn/</a:t>
            </a:r>
            <a:r>
              <a:rPr lang="en-US" dirty="0">
                <a:latin typeface="Pragmatica" panose="020B0403040502020204"/>
              </a:rPr>
              <a:t>  </a:t>
            </a:r>
          </a:p>
          <a:p>
            <a:br>
              <a:rPr lang="en-US" dirty="0">
                <a:latin typeface="Pragmatica" panose="020B0403040502020204"/>
              </a:rPr>
            </a:br>
            <a:r>
              <a:rPr lang="en-US" dirty="0">
                <a:latin typeface="Pragmatica" panose="020B0403040502020204"/>
              </a:rPr>
              <a:t>  </a:t>
            </a:r>
          </a:p>
        </p:txBody>
      </p:sp>
    </p:spTree>
    <p:extLst>
      <p:ext uri="{BB962C8B-B14F-4D97-AF65-F5344CB8AC3E}">
        <p14:creationId xmlns:p14="http://schemas.microsoft.com/office/powerpoint/2010/main" val="2941120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Excel and SQL for Business Analytics</a:t>
            </a:r>
          </a:p>
        </p:txBody>
      </p:sp>
      <p:sp>
        <p:nvSpPr>
          <p:cNvPr id="6" name="TextBox 5"/>
          <p:cNvSpPr txBox="1"/>
          <p:nvPr/>
        </p:nvSpPr>
        <p:spPr>
          <a:xfrm>
            <a:off x="520861" y="2844225"/>
            <a:ext cx="11482086" cy="584775"/>
          </a:xfrm>
          <a:prstGeom prst="rect">
            <a:avLst/>
          </a:prstGeom>
          <a:noFill/>
        </p:spPr>
        <p:txBody>
          <a:bodyPr wrap="square" rtlCol="0">
            <a:spAutoFit/>
          </a:bodyPr>
          <a:lstStyle/>
          <a:p>
            <a:r>
              <a:rPr lang="en-US" sz="3200" b="1" dirty="0">
                <a:solidFill>
                  <a:schemeClr val="bg1"/>
                </a:solidFill>
                <a:latin typeface="Pragmatica" panose="020B0403040502020204" pitchFamily="34" charset="0"/>
              </a:rPr>
              <a:t>What is a database and when would you use it? </a:t>
            </a:r>
          </a:p>
        </p:txBody>
      </p:sp>
    </p:spTree>
    <p:extLst>
      <p:ext uri="{BB962C8B-B14F-4D97-AF65-F5344CB8AC3E}">
        <p14:creationId xmlns:p14="http://schemas.microsoft.com/office/powerpoint/2010/main" val="49947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What is a spreadsheet and when would you use it?</a:t>
            </a:r>
          </a:p>
        </p:txBody>
      </p:sp>
      <p:sp>
        <p:nvSpPr>
          <p:cNvPr id="3" name="TextBox 2"/>
          <p:cNvSpPr txBox="1"/>
          <p:nvPr/>
        </p:nvSpPr>
        <p:spPr>
          <a:xfrm>
            <a:off x="347241" y="2280355"/>
            <a:ext cx="5164238" cy="3662541"/>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Good for</a:t>
            </a:r>
            <a:r>
              <a:rPr lang="en-US" sz="3600" dirty="0">
                <a:solidFill>
                  <a:srgbClr val="707070"/>
                </a:solidFill>
                <a:latin typeface="Normafixed Tryout" panose="00000409000000000000" pitchFamily="49" charset="0"/>
              </a:rPr>
              <a:t>…</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Browsing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Entering/editing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Flexible data structuring</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Quick, visual data analysis on small datasets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Not so much at… </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Archiving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Big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Interfacing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Structured data across multiple datasets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41209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Relational databases</a:t>
            </a:r>
          </a:p>
        </p:txBody>
      </p:sp>
      <p:sp>
        <p:nvSpPr>
          <p:cNvPr id="3" name="TextBox 2"/>
          <p:cNvSpPr txBox="1"/>
          <p:nvPr/>
        </p:nvSpPr>
        <p:spPr>
          <a:xfrm>
            <a:off x="347240" y="1383697"/>
            <a:ext cx="9595413"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1970s origins…</a:t>
            </a:r>
          </a:p>
          <a:p>
            <a:pPr marL="914400" marR="190500" lvl="1" indent="-381000">
              <a:lnSpc>
                <a:spcPct val="115000"/>
              </a:lnSpc>
              <a:spcBef>
                <a:spcPts val="800"/>
              </a:spcBef>
              <a:buClr>
                <a:srgbClr val="CF3338"/>
              </a:buClr>
              <a:buSzPts val="2400"/>
              <a:buChar char="•"/>
            </a:pPr>
            <a:r>
              <a:rPr lang="en-US" sz="2800" dirty="0">
                <a:solidFill>
                  <a:srgbClr val="505050"/>
                </a:solidFill>
              </a:rPr>
              <a:t>Still with us today!</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153;p21">
            <a:extLst>
              <a:ext uri="{FF2B5EF4-FFF2-40B4-BE49-F238E27FC236}">
                <a16:creationId xmlns:a16="http://schemas.microsoft.com/office/drawing/2014/main" id="{5C9D2849-7B2B-4F69-9333-6D5066246808}"/>
              </a:ext>
            </a:extLst>
          </p:cNvPr>
          <p:cNvPicPr preferRelativeResize="0"/>
          <p:nvPr/>
        </p:nvPicPr>
        <p:blipFill>
          <a:blip r:embed="rId3">
            <a:alphaModFix/>
          </a:blip>
          <a:stretch>
            <a:fillRect/>
          </a:stretch>
        </p:blipFill>
        <p:spPr>
          <a:xfrm>
            <a:off x="1721205" y="3711631"/>
            <a:ext cx="1534123" cy="1705501"/>
          </a:xfrm>
          <a:prstGeom prst="rect">
            <a:avLst/>
          </a:prstGeom>
          <a:noFill/>
          <a:ln>
            <a:noFill/>
          </a:ln>
        </p:spPr>
      </p:pic>
      <p:pic>
        <p:nvPicPr>
          <p:cNvPr id="7" name="Google Shape;155;p21">
            <a:extLst>
              <a:ext uri="{FF2B5EF4-FFF2-40B4-BE49-F238E27FC236}">
                <a16:creationId xmlns:a16="http://schemas.microsoft.com/office/drawing/2014/main" id="{9F75181A-818B-4785-9CC3-6D23960079A8}"/>
              </a:ext>
            </a:extLst>
          </p:cNvPr>
          <p:cNvPicPr preferRelativeResize="0"/>
          <p:nvPr/>
        </p:nvPicPr>
        <p:blipFill>
          <a:blip r:embed="rId4">
            <a:alphaModFix/>
          </a:blip>
          <a:stretch>
            <a:fillRect/>
          </a:stretch>
        </p:blipFill>
        <p:spPr>
          <a:xfrm>
            <a:off x="8333772" y="5162660"/>
            <a:ext cx="2337780" cy="1200924"/>
          </a:xfrm>
          <a:prstGeom prst="rect">
            <a:avLst/>
          </a:prstGeom>
          <a:noFill/>
          <a:ln>
            <a:noFill/>
          </a:ln>
        </p:spPr>
      </p:pic>
      <p:pic>
        <p:nvPicPr>
          <p:cNvPr id="9" name="Google Shape;157;p21">
            <a:extLst>
              <a:ext uri="{FF2B5EF4-FFF2-40B4-BE49-F238E27FC236}">
                <a16:creationId xmlns:a16="http://schemas.microsoft.com/office/drawing/2014/main" id="{74D72746-4B0B-4F12-AA74-5C8939CD6E8D}"/>
              </a:ext>
            </a:extLst>
          </p:cNvPr>
          <p:cNvPicPr preferRelativeResize="0"/>
          <p:nvPr/>
        </p:nvPicPr>
        <p:blipFill>
          <a:blip r:embed="rId5">
            <a:alphaModFix/>
          </a:blip>
          <a:stretch>
            <a:fillRect/>
          </a:stretch>
        </p:blipFill>
        <p:spPr>
          <a:xfrm>
            <a:off x="4351066" y="4675695"/>
            <a:ext cx="1550954" cy="1399070"/>
          </a:xfrm>
          <a:prstGeom prst="rect">
            <a:avLst/>
          </a:prstGeom>
          <a:noFill/>
          <a:ln>
            <a:noFill/>
          </a:ln>
        </p:spPr>
      </p:pic>
      <p:pic>
        <p:nvPicPr>
          <p:cNvPr id="1028" name="Picture 4">
            <a:extLst>
              <a:ext uri="{FF2B5EF4-FFF2-40B4-BE49-F238E27FC236}">
                <a16:creationId xmlns:a16="http://schemas.microsoft.com/office/drawing/2014/main" id="{3DCD0411-B043-4E8A-AC66-42A782E03D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1539" y="1984058"/>
            <a:ext cx="1745698" cy="1411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msung Logo PNG Transparent &amp; SVG Vector - Freebie Supply">
            <a:extLst>
              <a:ext uri="{FF2B5EF4-FFF2-40B4-BE49-F238E27FC236}">
                <a16:creationId xmlns:a16="http://schemas.microsoft.com/office/drawing/2014/main" id="{5E42ED89-26ED-4BA9-8F21-3E568ABEE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9956" y="2992787"/>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cle Logo transparent PNG - StickPNG">
            <a:extLst>
              <a:ext uri="{FF2B5EF4-FFF2-40B4-BE49-F238E27FC236}">
                <a16:creationId xmlns:a16="http://schemas.microsoft.com/office/drawing/2014/main" id="{287E60DB-3F5D-44BB-94E8-157C32E6A9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3710" y="1932132"/>
            <a:ext cx="2051682" cy="205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4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Meet your librarian</a:t>
            </a:r>
          </a:p>
        </p:txBody>
      </p:sp>
      <p:sp>
        <p:nvSpPr>
          <p:cNvPr id="3" name="TextBox 2"/>
          <p:cNvSpPr txBox="1"/>
          <p:nvPr/>
        </p:nvSpPr>
        <p:spPr>
          <a:xfrm>
            <a:off x="347240" y="1383697"/>
            <a:ext cx="95954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Structured</a:t>
            </a:r>
          </a:p>
          <a:p>
            <a:pPr marL="457200" marR="190500" lvl="0" indent="-381000">
              <a:lnSpc>
                <a:spcPct val="115000"/>
              </a:lnSpc>
              <a:spcBef>
                <a:spcPts val="800"/>
              </a:spcBef>
              <a:buClr>
                <a:srgbClr val="CF3338"/>
              </a:buClr>
              <a:buSzPts val="2400"/>
              <a:buChar char="•"/>
            </a:pPr>
            <a:r>
              <a:rPr lang="en-US" sz="2800" dirty="0">
                <a:solidFill>
                  <a:srgbClr val="505050"/>
                </a:solidFill>
              </a:rPr>
              <a:t>Query</a:t>
            </a:r>
          </a:p>
          <a:p>
            <a:pPr marL="457200" marR="190500" lvl="0" indent="-381000">
              <a:lnSpc>
                <a:spcPct val="115000"/>
              </a:lnSpc>
              <a:spcBef>
                <a:spcPts val="800"/>
              </a:spcBef>
              <a:buClr>
                <a:srgbClr val="CF3338"/>
              </a:buClr>
              <a:buSzPts val="2400"/>
              <a:buChar char="•"/>
            </a:pPr>
            <a:r>
              <a:rPr lang="en-US" sz="2800" dirty="0">
                <a:solidFill>
                  <a:srgbClr val="505050"/>
                </a:solidFill>
              </a:rPr>
              <a:t>Language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ooks on shelf">
            <a:extLst>
              <a:ext uri="{FF2B5EF4-FFF2-40B4-BE49-F238E27FC236}">
                <a16:creationId xmlns:a16="http://schemas.microsoft.com/office/drawing/2014/main" id="{B54E27B2-737D-4EBD-A6A5-A0757D121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814" y="1640726"/>
            <a:ext cx="4308049" cy="4308049"/>
          </a:xfrm>
          <a:prstGeom prst="rect">
            <a:avLst/>
          </a:prstGeom>
        </p:spPr>
      </p:pic>
    </p:spTree>
    <p:extLst>
      <p:ext uri="{BB962C8B-B14F-4D97-AF65-F5344CB8AC3E}">
        <p14:creationId xmlns:p14="http://schemas.microsoft.com/office/powerpoint/2010/main" val="214587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SQL: The Prequel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Learning SQL, 2</a:t>
            </a:r>
            <a:r>
              <a:rPr lang="en-US" sz="5400" i="1" baseline="30000" dirty="0">
                <a:latin typeface="Aliens &amp; cows" panose="00000500000000000000" pitchFamily="2" charset="0"/>
              </a:rPr>
              <a:t>nd</a:t>
            </a:r>
            <a:r>
              <a:rPr lang="en-US" sz="5400" i="1" dirty="0">
                <a:latin typeface="Aliens &amp; cows" panose="00000500000000000000" pitchFamily="2" charset="0"/>
              </a:rPr>
              <a:t> Edition</a:t>
            </a:r>
          </a:p>
          <a:p>
            <a:r>
              <a:rPr lang="en-US" sz="5400" dirty="0">
                <a:latin typeface="Aliens &amp; cows" panose="00000500000000000000" pitchFamily="2" charset="0"/>
              </a:rPr>
              <a:t>by Alan Beaulieu</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8" name="Google Shape;998;p126">
            <a:extLst>
              <a:ext uri="{FF2B5EF4-FFF2-40B4-BE49-F238E27FC236}">
                <a16:creationId xmlns:a16="http://schemas.microsoft.com/office/drawing/2014/main" id="{8F56213D-9591-453D-8D05-FDC8DB599FE2}"/>
              </a:ext>
            </a:extLst>
          </p:cNvPr>
          <p:cNvPicPr preferRelativeResize="0"/>
          <p:nvPr/>
        </p:nvPicPr>
        <p:blipFill>
          <a:blip r:embed="rId4">
            <a:alphaModFix/>
          </a:blip>
          <a:stretch>
            <a:fillRect/>
          </a:stretch>
        </p:blipFill>
        <p:spPr>
          <a:xfrm>
            <a:off x="5953125" y="1362375"/>
            <a:ext cx="4222425" cy="5024138"/>
          </a:xfrm>
          <a:prstGeom prst="rect">
            <a:avLst/>
          </a:prstGeom>
          <a:noFill/>
          <a:ln>
            <a:noFill/>
          </a:ln>
        </p:spPr>
      </p:pic>
    </p:spTree>
    <p:extLst>
      <p:ext uri="{BB962C8B-B14F-4D97-AF65-F5344CB8AC3E}">
        <p14:creationId xmlns:p14="http://schemas.microsoft.com/office/powerpoint/2010/main" val="26473227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SQL Cookbook</a:t>
            </a:r>
          </a:p>
          <a:p>
            <a:r>
              <a:rPr lang="en-US" sz="5400" dirty="0">
                <a:latin typeface="Aliens &amp; cows" panose="00000500000000000000" pitchFamily="2" charset="0"/>
              </a:rPr>
              <a:t>By Anthony Molinaro</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1005;p127">
            <a:extLst>
              <a:ext uri="{FF2B5EF4-FFF2-40B4-BE49-F238E27FC236}">
                <a16:creationId xmlns:a16="http://schemas.microsoft.com/office/drawing/2014/main" id="{450CC0A3-8C2C-4A87-AFF2-4612B7B572D4}"/>
              </a:ext>
            </a:extLst>
          </p:cNvPr>
          <p:cNvPicPr preferRelativeResize="0"/>
          <p:nvPr/>
        </p:nvPicPr>
        <p:blipFill>
          <a:blip r:embed="rId4">
            <a:alphaModFix/>
          </a:blip>
          <a:stretch>
            <a:fillRect/>
          </a:stretch>
        </p:blipFill>
        <p:spPr>
          <a:xfrm>
            <a:off x="6757989" y="1533476"/>
            <a:ext cx="3867850" cy="4767312"/>
          </a:xfrm>
          <a:prstGeom prst="rect">
            <a:avLst/>
          </a:prstGeom>
          <a:noFill/>
          <a:ln>
            <a:noFill/>
          </a:ln>
        </p:spPr>
      </p:pic>
    </p:spTree>
    <p:extLst>
      <p:ext uri="{BB962C8B-B14F-4D97-AF65-F5344CB8AC3E}">
        <p14:creationId xmlns:p14="http://schemas.microsoft.com/office/powerpoint/2010/main" val="184284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2484</Words>
  <Application>Microsoft Office PowerPoint</Application>
  <PresentationFormat>Widescreen</PresentationFormat>
  <Paragraphs>462</Paragraphs>
  <Slides>91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Aliens &amp; cows</vt:lpstr>
      <vt:lpstr>Arial</vt:lpstr>
      <vt:lpstr>Calibri</vt:lpstr>
      <vt:lpstr>Calibri Light</vt:lpstr>
      <vt:lpstr>Consolas</vt:lpstr>
      <vt:lpstr>Normafixed Tryout</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39</cp:revision>
  <dcterms:created xsi:type="dcterms:W3CDTF">2019-10-19T21:47:18Z</dcterms:created>
  <dcterms:modified xsi:type="dcterms:W3CDTF">2020-01-18T18:23:04Z</dcterms:modified>
</cp:coreProperties>
</file>